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ans" charset="1" panose="00000000000000000000"/>
      <p:regular r:id="rId10"/>
    </p:embeddedFont>
    <p:embeddedFont>
      <p:font typeface="DM Sans Bold" charset="1" panose="00000000000000000000"/>
      <p:regular r:id="rId11"/>
    </p:embeddedFont>
    <p:embeddedFont>
      <p:font typeface="DM Sans Italics" charset="1" panose="00000000000000000000"/>
      <p:regular r:id="rId12"/>
    </p:embeddedFont>
    <p:embeddedFont>
      <p:font typeface="DM Sans Bold Italics" charset="1" panose="00000000000000000000"/>
      <p:regular r:id="rId13"/>
    </p:embeddedFont>
    <p:embeddedFont>
      <p:font typeface="Fira Sans" charset="1" panose="020B0503050000020004"/>
      <p:regular r:id="rId14"/>
    </p:embeddedFont>
    <p:embeddedFont>
      <p:font typeface="Fira Sans Bold" charset="1" panose="020B0803050000020004"/>
      <p:regular r:id="rId15"/>
    </p:embeddedFont>
    <p:embeddedFont>
      <p:font typeface="Fira Sans Italics" charset="1" panose="020B0503050000020004"/>
      <p:regular r:id="rId16"/>
    </p:embeddedFont>
    <p:embeddedFont>
      <p:font typeface="Fira Sans Bold Italics" charset="1" panose="020B0803050000020004"/>
      <p:regular r:id="rId17"/>
    </p:embeddedFont>
    <p:embeddedFont>
      <p:font typeface="Fira Sans Thin" charset="1" panose="020B0303050000020004"/>
      <p:regular r:id="rId18"/>
    </p:embeddedFont>
    <p:embeddedFont>
      <p:font typeface="Fira Sans Thin Italics" charset="1" panose="020B0303050000020004"/>
      <p:regular r:id="rId19"/>
    </p:embeddedFont>
    <p:embeddedFont>
      <p:font typeface="Fira Sans Extra-Light" charset="1" panose="020B0403050000020004"/>
      <p:regular r:id="rId20"/>
    </p:embeddedFont>
    <p:embeddedFont>
      <p:font typeface="Fira Sans Extra-Light Italics" charset="1" panose="020B0403050000020004"/>
      <p:regular r:id="rId21"/>
    </p:embeddedFont>
    <p:embeddedFont>
      <p:font typeface="Fira Sans Light" charset="1" panose="020B0403050000020004"/>
      <p:regular r:id="rId22"/>
    </p:embeddedFont>
    <p:embeddedFont>
      <p:font typeface="Fira Sans Light Italics" charset="1" panose="020B0403050000020004"/>
      <p:regular r:id="rId23"/>
    </p:embeddedFont>
    <p:embeddedFont>
      <p:font typeface="Fira Sans Medium" charset="1" panose="020B0603050000020004"/>
      <p:regular r:id="rId24"/>
    </p:embeddedFont>
    <p:embeddedFont>
      <p:font typeface="Fira Sans Medium Italics" charset="1" panose="020B0603050000020004"/>
      <p:regular r:id="rId25"/>
    </p:embeddedFont>
    <p:embeddedFont>
      <p:font typeface="Fira Sans Semi-Bold" charset="1" panose="020B0603050000020004"/>
      <p:regular r:id="rId26"/>
    </p:embeddedFont>
    <p:embeddedFont>
      <p:font typeface="Fira Sans Semi-Bold Italics" charset="1" panose="020B0703050000020004"/>
      <p:regular r:id="rId27"/>
    </p:embeddedFont>
    <p:embeddedFont>
      <p:font typeface="Fira Sans Ultra-Bold" charset="1" panose="020B0903050000020004"/>
      <p:regular r:id="rId28"/>
    </p:embeddedFont>
    <p:embeddedFont>
      <p:font typeface="Fira Sans Ultra-Bold Italics" charset="1" panose="020B0903050000020004"/>
      <p:regular r:id="rId29"/>
    </p:embeddedFont>
    <p:embeddedFont>
      <p:font typeface="Fira Sans Heavy" charset="1" panose="020B0A03050000020004"/>
      <p:regular r:id="rId30"/>
    </p:embeddedFont>
    <p:embeddedFont>
      <p:font typeface="Fira Sans Heavy Italics" charset="1" panose="020B0A03050000020004"/>
      <p:regular r:id="rId31"/>
    </p:embeddedFont>
    <p:embeddedFont>
      <p:font typeface="Open Sans" charset="1" panose="020B0606030504020204"/>
      <p:regular r:id="rId32"/>
    </p:embeddedFont>
    <p:embeddedFont>
      <p:font typeface="Open Sans Bold" charset="1" panose="020B0806030504020204"/>
      <p:regular r:id="rId33"/>
    </p:embeddedFont>
    <p:embeddedFont>
      <p:font typeface="Open Sans Italics" charset="1" panose="020B0606030504020204"/>
      <p:regular r:id="rId34"/>
    </p:embeddedFont>
    <p:embeddedFont>
      <p:font typeface="Open Sans Bold Italics" charset="1" panose="020B0806030504020204"/>
      <p:regular r:id="rId35"/>
    </p:embeddedFont>
    <p:embeddedFont>
      <p:font typeface="Open Sans Light" charset="1" panose="020B0306030504020204"/>
      <p:regular r:id="rId36"/>
    </p:embeddedFont>
    <p:embeddedFont>
      <p:font typeface="Open Sans Light Italics" charset="1" panose="020B0306030504020204"/>
      <p:regular r:id="rId37"/>
    </p:embeddedFont>
    <p:embeddedFont>
      <p:font typeface="Open Sans Ultra-Bold" charset="1" panose="00000000000000000000"/>
      <p:regular r:id="rId38"/>
    </p:embeddedFont>
    <p:embeddedFont>
      <p:font typeface="Open Sans Ultra-Bold Italics" charset="1" panose="000000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54" Target="slides/slide15.xml" Type="http://schemas.openxmlformats.org/officeDocument/2006/relationships/slide"/><Relationship Id="rId55" Target="slides/slide16.xml" Type="http://schemas.openxmlformats.org/officeDocument/2006/relationships/slide"/><Relationship Id="rId56" Target="slides/slide17.xml" Type="http://schemas.openxmlformats.org/officeDocument/2006/relationships/slide"/><Relationship Id="rId57" Target="slides/slide18.xml" Type="http://schemas.openxmlformats.org/officeDocument/2006/relationships/slide"/><Relationship Id="rId58" Target="slides/slide19.xml" Type="http://schemas.openxmlformats.org/officeDocument/2006/relationships/slide"/><Relationship Id="rId59" Target="slides/slide20.xml" Type="http://schemas.openxmlformats.org/officeDocument/2006/relationships/slide"/><Relationship Id="rId6" Target="fonts/font6.fntdata" Type="http://schemas.openxmlformats.org/officeDocument/2006/relationships/font"/><Relationship Id="rId60" Target="slides/slide2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slide10.xml" Type="http://schemas.openxmlformats.org/officeDocument/2006/relationships/slide"/><Relationship Id="rId4" Target="slide11.xml" Type="http://schemas.openxmlformats.org/officeDocument/2006/relationships/slid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slide9.xml" Type="http://schemas.openxmlformats.org/officeDocument/2006/relationships/slide"/><Relationship Id="rId3" Target="../media/image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7067" y="-150484"/>
            <a:ext cx="15421319" cy="6117957"/>
          </a:xfrm>
          <a:custGeom>
            <a:avLst/>
            <a:gdLst/>
            <a:ahLst/>
            <a:cxnLst/>
            <a:rect r="r" b="b" t="t" l="l"/>
            <a:pathLst>
              <a:path h="6117957" w="15421319">
                <a:moveTo>
                  <a:pt x="0" y="0"/>
                </a:moveTo>
                <a:lnTo>
                  <a:pt x="15421320" y="0"/>
                </a:lnTo>
                <a:lnTo>
                  <a:pt x="15421320" y="6117957"/>
                </a:lnTo>
                <a:lnTo>
                  <a:pt x="0" y="6117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14" r="0" b="-211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24898" y="-213546"/>
            <a:ext cx="9347454" cy="6213782"/>
          </a:xfrm>
          <a:custGeom>
            <a:avLst/>
            <a:gdLst/>
            <a:ahLst/>
            <a:cxnLst/>
            <a:rect r="r" b="b" t="t" l="l"/>
            <a:pathLst>
              <a:path h="6213782" w="9347454">
                <a:moveTo>
                  <a:pt x="0" y="0"/>
                </a:moveTo>
                <a:lnTo>
                  <a:pt x="9347455" y="0"/>
                </a:lnTo>
                <a:lnTo>
                  <a:pt x="9347455" y="6213781"/>
                </a:lnTo>
                <a:lnTo>
                  <a:pt x="0" y="6213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437" r="0" b="-443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20713" y="9258300"/>
            <a:ext cx="11729631" cy="1092283"/>
          </a:xfrm>
          <a:custGeom>
            <a:avLst/>
            <a:gdLst/>
            <a:ahLst/>
            <a:cxnLst/>
            <a:rect r="r" b="b" t="t" l="l"/>
            <a:pathLst>
              <a:path h="1092283" w="11729631">
                <a:moveTo>
                  <a:pt x="0" y="0"/>
                </a:moveTo>
                <a:lnTo>
                  <a:pt x="11729630" y="0"/>
                </a:lnTo>
                <a:lnTo>
                  <a:pt x="11729630" y="1092283"/>
                </a:lnTo>
                <a:lnTo>
                  <a:pt x="0" y="1092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39545" y="6247885"/>
            <a:ext cx="17678712" cy="2752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Spotkanie </a:t>
            </a:r>
          </a:p>
          <a:p>
            <a:pPr algn="l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informacyjno-konsultacyjne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19175"/>
            <a:ext cx="8115299" cy="1381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Cele LSR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534586" y="4572142"/>
            <a:ext cx="3329320" cy="2883207"/>
            <a:chOff x="0" y="0"/>
            <a:chExt cx="3619627" cy="31346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161748" y="5144798"/>
            <a:ext cx="2074995" cy="15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E4E1DA"/>
                </a:solidFill>
                <a:latin typeface="Open Sans Bold"/>
              </a:rPr>
              <a:t>LSR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819215" y="339116"/>
            <a:ext cx="4760063" cy="4122237"/>
            <a:chOff x="0" y="0"/>
            <a:chExt cx="6346750" cy="5496315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346750" cy="5496315"/>
              <a:chOff x="0" y="0"/>
              <a:chExt cx="3619627" cy="313461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619627" cy="3134614"/>
              </a:xfrm>
              <a:custGeom>
                <a:avLst/>
                <a:gdLst/>
                <a:ahLst/>
                <a:cxnLst/>
                <a:rect r="r" b="b" t="t" l="l"/>
                <a:pathLst>
                  <a:path h="3134614" w="3619627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E4E1DA"/>
              </a:solidFill>
            </p:spPr>
          </p:sp>
        </p:grpSp>
        <p:sp>
          <p:nvSpPr>
            <p:cNvPr name="TextBox 9" id="9"/>
            <p:cNvSpPr txBox="true"/>
            <p:nvPr/>
          </p:nvSpPr>
          <p:spPr>
            <a:xfrm rot="0">
              <a:off x="483092" y="1334753"/>
              <a:ext cx="5380566" cy="2788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0"/>
                </a:lnSpc>
              </a:pPr>
              <a:r>
                <a:rPr lang="en-US" sz="2393">
                  <a:solidFill>
                    <a:srgbClr val="000000"/>
                  </a:solidFill>
                  <a:latin typeface="Open Sans Bold"/>
                </a:rPr>
                <a:t>Cel 1: Zwiększenie zintegrowanych działań na rzecz wsparcia i edukacji osób młodych z obszaru LSR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5950144" y="5992235"/>
            <a:ext cx="4398493" cy="3809115"/>
            <a:chOff x="0" y="0"/>
            <a:chExt cx="5864657" cy="507882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5864657" cy="5078820"/>
              <a:chOff x="0" y="0"/>
              <a:chExt cx="3619627" cy="313461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3619627" cy="3134614"/>
              </a:xfrm>
              <a:custGeom>
                <a:avLst/>
                <a:gdLst/>
                <a:ahLst/>
                <a:cxnLst/>
                <a:rect r="r" b="b" t="t" l="l"/>
                <a:pathLst>
                  <a:path h="3134614" w="3619627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C6996C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520941" y="1136808"/>
              <a:ext cx="4822776" cy="2757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n-US" sz="2358">
                  <a:solidFill>
                    <a:srgbClr val="000000"/>
                  </a:solidFill>
                  <a:latin typeface="Open Sans Bold"/>
                </a:rPr>
                <a:t>Cel 2: Wzrost efektywnych działań skierowanych do mieszkańców w wieku 60 lat i powyżej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094318" y="5405854"/>
            <a:ext cx="5279061" cy="4981877"/>
            <a:chOff x="0" y="0"/>
            <a:chExt cx="3619627" cy="341586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19627" cy="3415861"/>
            </a:xfrm>
            <a:custGeom>
              <a:avLst/>
              <a:gdLst/>
              <a:ahLst/>
              <a:cxnLst/>
              <a:rect r="r" b="b" t="t" l="l"/>
              <a:pathLst>
                <a:path h="3415861" w="3619627">
                  <a:moveTo>
                    <a:pt x="3619627" y="1707930"/>
                  </a:moveTo>
                  <a:lnTo>
                    <a:pt x="2714752" y="3415861"/>
                  </a:lnTo>
                  <a:lnTo>
                    <a:pt x="904875" y="3415861"/>
                  </a:lnTo>
                  <a:lnTo>
                    <a:pt x="0" y="1707930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707930"/>
                  </a:lnTo>
                  <a:close/>
                </a:path>
              </a:pathLst>
            </a:custGeom>
            <a:solidFill>
              <a:srgbClr val="869AB7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915564" y="6324930"/>
            <a:ext cx="3636570" cy="310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Open Sans Bold"/>
              </a:rPr>
              <a:t>Cel 3: Wzrost kompetencji życiowych, edukacyjnych, społecznych i zawodowych u osób dorosłych oraz wzmacnianie potencjału i wspieranie równości szans kobiet i mężczyzn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0" y="9106088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2"/>
                </a:lnTo>
                <a:lnTo>
                  <a:pt x="0" y="1180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539321" y="725941"/>
          <a:ext cx="15209358" cy="6515100"/>
        </p:xfrm>
        <a:graphic>
          <a:graphicData uri="http://schemas.openxmlformats.org/drawingml/2006/table">
            <a:tbl>
              <a:tblPr/>
              <a:tblGrid>
                <a:gridCol w="15209358"/>
              </a:tblGrid>
              <a:tr h="19920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  <a:r>
                        <a:rPr lang="en-US" sz="2799">
                          <a:solidFill>
                            <a:srgbClr val="000000"/>
                          </a:solidFill>
                          <a:latin typeface="DM Sans Bold"/>
                        </a:rPr>
                        <a:t>Cel 1: </a:t>
                      </a:r>
                      <a:endParaRPr lang="en-US" sz="1100"/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DM Sans Bold"/>
                        </a:rPr>
                        <a:t> Zwiększenie zintegrowanych działań 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DM Sans Bold"/>
                        </a:rPr>
                        <a:t> na rzecz wsparcia i edukacji osób  młodych z obszaru LSR</a:t>
                      </a:r>
                      <a:r>
                        <a:rPr lang="en-US" sz="2799">
                          <a:solidFill>
                            <a:srgbClr val="000000"/>
                          </a:solidFill>
                          <a:latin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51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Italics"/>
                        </a:rPr>
                        <a:t>Przedsięwzięcie 1.1 </a:t>
                      </a:r>
                      <a:endParaRPr lang="en-US" sz="1100"/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Tworzenie i funkcjonowanie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klubów młodzieżowych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oraz realizacja projektów edukacyjnych ukierunkowanych na osiągnięcie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konkretnego celu edukacyjnego. </a:t>
                      </a: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51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Italics"/>
                        </a:rPr>
                        <a:t>Przedsięwzięcie 1.2 </a:t>
                      </a:r>
                      <a:endParaRPr lang="en-US" sz="1100"/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Ochrona ginących zawodów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 i wzrost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świadomości tradycji regionu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poprzez organizację działań edukacyjnych.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-35668" y="7797633"/>
            <a:ext cx="18288000" cy="3099003"/>
          </a:xfrm>
          <a:custGeom>
            <a:avLst/>
            <a:gdLst/>
            <a:ahLst/>
            <a:cxnLst/>
            <a:rect r="r" b="b" t="t" l="l"/>
            <a:pathLst>
              <a:path h="3099003" w="18288000">
                <a:moveTo>
                  <a:pt x="0" y="0"/>
                </a:moveTo>
                <a:lnTo>
                  <a:pt x="18288000" y="0"/>
                </a:lnTo>
                <a:lnTo>
                  <a:pt x="18288000" y="3099003"/>
                </a:lnTo>
                <a:lnTo>
                  <a:pt x="0" y="309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4031" r="0" b="-159385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539321" y="664941"/>
          <a:ext cx="15209358" cy="4714875"/>
        </p:xfrm>
        <a:graphic>
          <a:graphicData uri="http://schemas.openxmlformats.org/drawingml/2006/table">
            <a:tbl>
              <a:tblPr/>
              <a:tblGrid>
                <a:gridCol w="15209358"/>
              </a:tblGrid>
              <a:tr h="199995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DM Sans Bold"/>
                        </a:rPr>
                        <a:t>Cel 2: </a:t>
                      </a:r>
                      <a:endParaRPr lang="en-US" sz="1100"/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DM Sans Bold"/>
                        </a:rPr>
                        <a:t>Wzrost efektywnych działań skierowanych </a:t>
                      </a:r>
                    </a:p>
                    <a:p>
                      <a:pPr>
                        <a:lnSpc>
                          <a:spcPts val="3919"/>
                        </a:lnSpc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DM Sans Bold"/>
                        </a:rPr>
                        <a:t>do mieszkańców w wieku 60 lat i powyżej  </a:t>
                      </a: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91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Italics"/>
                        </a:rPr>
                        <a:t>Przedsięwzięcie 2.1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Działania na rzecz integracji seniorów poprzez tworzenie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i funkcjonowanie klubów seniora oraz funkcjonowanie uniwersytetów trzeciego wieku.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373177"/>
            <a:ext cx="18288000" cy="3913823"/>
          </a:xfrm>
          <a:custGeom>
            <a:avLst/>
            <a:gdLst/>
            <a:ahLst/>
            <a:cxnLst/>
            <a:rect r="r" b="b" t="t" l="l"/>
            <a:pathLst>
              <a:path h="3913823" w="18288000">
                <a:moveTo>
                  <a:pt x="0" y="0"/>
                </a:moveTo>
                <a:lnTo>
                  <a:pt x="18288000" y="0"/>
                </a:lnTo>
                <a:lnTo>
                  <a:pt x="18288000" y="3913823"/>
                </a:lnTo>
                <a:lnTo>
                  <a:pt x="0" y="391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5803" r="0" b="-165513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617877" y="499682"/>
          <a:ext cx="17670123" cy="9668636"/>
        </p:xfrm>
        <a:graphic>
          <a:graphicData uri="http://schemas.openxmlformats.org/drawingml/2006/table">
            <a:tbl>
              <a:tblPr/>
              <a:tblGrid>
                <a:gridCol w="17670123"/>
              </a:tblGrid>
              <a:tr h="207939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DM Sans Bold"/>
                        </a:rPr>
                        <a:t>Cel  3: Wzrost kompetencji życiowych, edukacyjnych, społecznych i zawodowych u osób dorosłych oraz wzmacnianie potencjału i wspieranie równości szans kobiet i mężczyzn  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887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Italics"/>
                        </a:rPr>
                        <a:t>Przedsięwzięcie 3.1 </a:t>
                      </a:r>
                      <a:endParaRPr lang="en-US" sz="1100"/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Tworzenie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Lokalnych Ośrodków Wiedzy i Edukacji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.  </a:t>
                      </a:r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70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Italics"/>
                        </a:rPr>
                        <a:t>Przedsięwzięcie 3.2 </a:t>
                      </a:r>
                      <a:endParaRPr lang="en-US" sz="1100"/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Podnoszenie wiedzy i świadomości 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osób zajmujących się edukacją i pracą z dziećmi i młodzieżą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nt.</a:t>
                      </a:r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stereotypów płci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 i specyfiki potrzeb osób różnej płci w tym także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przemocy rówieśniczej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uwarunkowanej     przekonaniami związanymi z płcią.  </a:t>
                      </a:r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967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Italics"/>
                        </a:rPr>
                        <a:t>Przedsięwzięcie 3.3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  <a:endParaRPr lang="en-US" sz="1100"/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Tworzenie i funkcjonowanie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klubów rodzica.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99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 Italics"/>
                        </a:rPr>
                        <a:t>Przedsięwzięcie 3.4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  <a:endParaRPr lang="en-US" sz="1100"/>
                    </a:p>
                    <a:p>
                      <a:pPr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Zwiększenie udziału oraz 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 Bold"/>
                        </a:rPr>
                        <a:t>wzmocnienie pozycji kobiet na rynku pracy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</a:rPr>
                        <a:t> poprzez działania wspierające rozpoczęcie, utrzymanie lub powrót do zatrudnienia.   </a:t>
                      </a:r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801414"/>
          <a:ext cx="15953780" cy="7255075"/>
        </p:xfrm>
        <a:graphic>
          <a:graphicData uri="http://schemas.openxmlformats.org/drawingml/2006/table">
            <a:tbl>
              <a:tblPr/>
              <a:tblGrid>
                <a:gridCol w="3249522"/>
                <a:gridCol w="8258978"/>
                <a:gridCol w="4445280"/>
              </a:tblGrid>
              <a:tr h="241835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430 110,00 EURO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1.1 Tworzenie i funkcjonowanie klubów młodzieżowych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oraz realizacja projektów edukacyjnych ukierunkowanych na osiągnięcie konkretnego celu edukacyjnego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dzieci i młodzież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ucząca się w wieku 6-24 z obszaru LSR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241835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100 000,00 EURO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1.2 Ochrona ginących zawodów i wzrost świadomości tradycji regionu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poprzez organizację działań edukacyjnych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dzieci i młodzież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ucząca się w wieku 6-24 z obszaru LSR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241835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440 000,00 EURO  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2.1 Działania na rzecz integracji seniorów poprzez 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tworzenie i funkcjonowanie klubów seniora oraz  funkcjonowanie uniwersytetów trzeciego wieku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Osoby w wieku 60+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z obszaru LSR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F9"/>
                    </a:soli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028700" y="333408"/>
            <a:ext cx="7976732" cy="1381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Plan działania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462780" y="9143436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1"/>
                </a:lnTo>
                <a:lnTo>
                  <a:pt x="0" y="1180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349171" y="747130"/>
          <a:ext cx="15997431" cy="8511170"/>
        </p:xfrm>
        <a:graphic>
          <a:graphicData uri="http://schemas.openxmlformats.org/drawingml/2006/table">
            <a:tbl>
              <a:tblPr/>
              <a:tblGrid>
                <a:gridCol w="3438892"/>
                <a:gridCol w="8069570"/>
                <a:gridCol w="4488968"/>
              </a:tblGrid>
              <a:tr h="200621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109 890,00 EURO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3.1 Tworzenie Lokalnych Ośrodków Wiedzy i Edukacji  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osoby w wieku 18+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z obszaru LSR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</a:tr>
              <a:tr h="27177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70 000,00 EURO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3.2 Podnoszenie wiedzy i świadomości osób zajmujących się edukacją i pracą z dziećmi i młodzieżą nt. stereotypów płci i specyfiki potrzeb osób różnej płci w tym także przemocy rówieśniczej uwarunkowanej przekonaniami związanymi z płcią  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osoby w wieku 18+ 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z obszaru LSR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</a:tr>
              <a:tr h="14520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80 000,00 EURO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3.3 Tworzenie i funkcjonowanie klubów rodzica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osoby w wieku 18+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z obszaru LSR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</a:tr>
              <a:tr h="23351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70 000,00 EURO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3.4 Zwiększenie udziału oraz wzmocnienie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pozycji kobiet na rynku pracy poprzez działania wspierające rozpoczęcie, utrzymanie lub powrót do zatrudnienia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osoby w wieku 18+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z obszaru LSR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235267" y="1926636"/>
            <a:ext cx="5280736" cy="1838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Procedura wyboru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7983190" y="4129088"/>
            <a:ext cx="9053475" cy="1587432"/>
            <a:chOff x="0" y="0"/>
            <a:chExt cx="12071300" cy="211657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9525"/>
              <a:ext cx="12071300" cy="6189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Po złożeniu wniosków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985482"/>
              <a:ext cx="12071300" cy="11310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jednokrotne wezwanie do uzupełnień</a:t>
              </a:r>
            </a:p>
            <a:p>
              <a:pPr algn="l"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ocena i ustalenie kwoty wsparcia przez Radę Programową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883178" y="1701081"/>
            <a:ext cx="9053475" cy="2025483"/>
            <a:chOff x="0" y="0"/>
            <a:chExt cx="12071300" cy="2700644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525"/>
              <a:ext cx="12071300" cy="6189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 Nabór wniosków o powierzenie grantów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985482"/>
              <a:ext cx="12071300" cy="17151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10-30 dni</a:t>
              </a:r>
            </a:p>
            <a:p>
              <a:pPr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przez generator w formie elektronicznej</a:t>
              </a:r>
            </a:p>
            <a:p>
              <a:pPr algn="l"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spotkania informacyjne, szkolenia, doradztwo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983190" y="6003085"/>
            <a:ext cx="9053475" cy="1587432"/>
            <a:chOff x="0" y="0"/>
            <a:chExt cx="12071300" cy="2116576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9525"/>
              <a:ext cx="12071300" cy="6189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Ogłoszenie listy rankingowej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85482"/>
              <a:ext cx="12071300" cy="11310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kolejność na liście względem uzyskanych punktów</a:t>
              </a:r>
            </a:p>
            <a:p>
              <a:pPr algn="l"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dofinansowanie przyznane do wyczerpania puli alokacji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983190" y="7871830"/>
            <a:ext cx="9053475" cy="1587432"/>
            <a:chOff x="0" y="0"/>
            <a:chExt cx="12071300" cy="2116576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12071300" cy="6189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Proces odwoławczy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985482"/>
              <a:ext cx="12071300" cy="11310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7 dni na odwołanie od momentu otrzymania pisma z wynikami oceny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-10800000">
            <a:off x="-633493" y="4129088"/>
            <a:ext cx="4985461" cy="4317433"/>
            <a:chOff x="0" y="0"/>
            <a:chExt cx="3619627" cy="313461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869AB7"/>
            </a:solidFill>
          </p:spPr>
        </p:sp>
      </p:grpSp>
      <p:grpSp>
        <p:nvGrpSpPr>
          <p:cNvPr name="Group 18" id="18"/>
          <p:cNvGrpSpPr/>
          <p:nvPr/>
        </p:nvGrpSpPr>
        <p:grpSpPr>
          <a:xfrm rot="-10800000">
            <a:off x="5417185" y="9105020"/>
            <a:ext cx="1798578" cy="1557577"/>
            <a:chOff x="0" y="0"/>
            <a:chExt cx="3619627" cy="313461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C6996C"/>
            </a:solidFill>
          </p:spPr>
        </p:sp>
      </p:grpSp>
      <p:grpSp>
        <p:nvGrpSpPr>
          <p:cNvPr name="Group 20" id="20"/>
          <p:cNvGrpSpPr/>
          <p:nvPr/>
        </p:nvGrpSpPr>
        <p:grpSpPr>
          <a:xfrm rot="-10800000">
            <a:off x="1859237" y="7736895"/>
            <a:ext cx="3378391" cy="2925703"/>
            <a:chOff x="0" y="0"/>
            <a:chExt cx="3619627" cy="313461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-53373" y="0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2"/>
                </a:lnTo>
                <a:lnTo>
                  <a:pt x="0" y="1180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479762" y="1116002"/>
          <a:ext cx="13275910" cy="8944031"/>
        </p:xfrm>
        <a:graphic>
          <a:graphicData uri="http://schemas.openxmlformats.org/drawingml/2006/table">
            <a:tbl>
              <a:tblPr/>
              <a:tblGrid>
                <a:gridCol w="13275910"/>
              </a:tblGrid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Kryteria jakości opisu grupy docelowej i jej potrzeb, zadań merytorycznych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Poprawność i uzasadnienie budżetu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Doświadczenie i potencjał wnioskodawcy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Prawidłowość doboru wskaźników obligatoryjnych i własnych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Nowatorski charakter projektu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Większa liczba uczestników niż zakładana w regulaminie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Korzystanie z doradztwa Biura LGD na etapie przygotowywania wniosku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Realizacja projektu na obszarze 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zdegradowanym lub rewitalizacji miasta Torunia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Zaangażowanie lokalnej społeczności w 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przygotowanie założeń do projektu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92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DM Sans"/>
                        </a:rPr>
                        <a:t>Zintegrowanie z lokalnymi programami i strategiami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479762" y="304899"/>
            <a:ext cx="15513825" cy="723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M Sans Bold"/>
              </a:rPr>
              <a:t>Kryteria wyboru grantobiorców punktowane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2176" y="0"/>
            <a:ext cx="3681431" cy="10287000"/>
          </a:xfrm>
          <a:custGeom>
            <a:avLst/>
            <a:gdLst/>
            <a:ahLst/>
            <a:cxnLst/>
            <a:rect r="r" b="b" t="t" l="l"/>
            <a:pathLst>
              <a:path h="10287000" w="3681431">
                <a:moveTo>
                  <a:pt x="0" y="0"/>
                </a:moveTo>
                <a:lnTo>
                  <a:pt x="3681431" y="0"/>
                </a:lnTo>
                <a:lnTo>
                  <a:pt x="36814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703" t="0" r="-15970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82666" y="313462"/>
            <a:ext cx="11412052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DM Sans Bold"/>
              </a:rPr>
              <a:t>Harmonogram naborów</a:t>
            </a: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5282666" y="2670355"/>
          <a:ext cx="11513808" cy="7255075"/>
        </p:xfrm>
        <a:graphic>
          <a:graphicData uri="http://schemas.openxmlformats.org/drawingml/2006/table">
            <a:tbl>
              <a:tblPr/>
              <a:tblGrid>
                <a:gridCol w="3251021"/>
                <a:gridCol w="8262787"/>
              </a:tblGrid>
              <a:tr h="2418358">
                <a:tc rowSpan="2"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100 000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,00 EURO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1.1 Tworzenie i funkcjonowanie 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klubów młodzieżowych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oraz realizacja projektów edukacyjnych ukierunkowanych na osiągnięcie konkretnego celu edukacyjnego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2418358">
                <a:tc vMerge="true"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100 000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,00 EURO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1.2 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Ochrona ginących zawodó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w i wzrost świadomości tradycji regionu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poprzez organizację działań edukacyjnych 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241835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100 000,00 EURO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100"/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2.1 Działania na rzecz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 integracji seniorów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 poprzez </a:t>
                      </a:r>
                      <a:endParaRPr lang="en-US" sz="1100"/>
                    </a:p>
                    <a:p>
                      <a:pPr>
                        <a:lnSpc>
                          <a:spcPts val="3359"/>
                        </a:lnSpc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tworzenie i funkcjonowanie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 Bold"/>
                        </a:rPr>
                        <a:t> klubów seniora oraz  funkcjonowanie uniwersytetów trzeciego wieku </a:t>
                      </a:r>
                      <a:r>
                        <a:rPr lang="en-US" sz="2399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</a:p>
                  </a:txBody>
                  <a:tcPr marL="133350" marR="133350" marT="133350" marB="1333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F9"/>
                    </a:solidFill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5282666" y="1548440"/>
            <a:ext cx="5788257" cy="88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01.09-21.09.2024r.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4711298" cy="10287000"/>
          </a:xfrm>
          <a:custGeom>
            <a:avLst/>
            <a:gdLst/>
            <a:ahLst/>
            <a:cxnLst/>
            <a:rect r="r" b="b" t="t" l="l"/>
            <a:pathLst>
              <a:path h="10287000" w="4711298">
                <a:moveTo>
                  <a:pt x="0" y="0"/>
                </a:moveTo>
                <a:lnTo>
                  <a:pt x="4711298" y="0"/>
                </a:lnTo>
                <a:lnTo>
                  <a:pt x="47112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10" t="0" r="-1141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84930" y="2407033"/>
            <a:ext cx="7018788" cy="6826253"/>
          </a:xfrm>
          <a:custGeom>
            <a:avLst/>
            <a:gdLst/>
            <a:ahLst/>
            <a:cxnLst/>
            <a:rect r="r" b="b" t="t" l="l"/>
            <a:pathLst>
              <a:path h="6826253" w="7018788">
                <a:moveTo>
                  <a:pt x="0" y="0"/>
                </a:moveTo>
                <a:lnTo>
                  <a:pt x="7018788" y="0"/>
                </a:lnTo>
                <a:lnTo>
                  <a:pt x="7018788" y="6826253"/>
                </a:lnTo>
                <a:lnTo>
                  <a:pt x="0" y="6826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181848" y="691034"/>
            <a:ext cx="9184934" cy="107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20"/>
              </a:lnSpc>
              <a:spcBef>
                <a:spcPct val="0"/>
              </a:spcBef>
            </a:pPr>
            <a:r>
              <a:rPr lang="en-US" sz="7100">
                <a:solidFill>
                  <a:srgbClr val="000000"/>
                </a:solidFill>
                <a:latin typeface="DM Sans Bold"/>
              </a:rPr>
              <a:t>Pomysły na projekty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7196835">
            <a:off x="10591287" y="1737807"/>
            <a:ext cx="7218394" cy="7020383"/>
          </a:xfrm>
          <a:custGeom>
            <a:avLst/>
            <a:gdLst/>
            <a:ahLst/>
            <a:cxnLst/>
            <a:rect r="r" b="b" t="t" l="l"/>
            <a:pathLst>
              <a:path h="7020383" w="7218394">
                <a:moveTo>
                  <a:pt x="0" y="0"/>
                </a:moveTo>
                <a:lnTo>
                  <a:pt x="7218394" y="0"/>
                </a:lnTo>
                <a:lnTo>
                  <a:pt x="7218394" y="7020383"/>
                </a:lnTo>
                <a:lnTo>
                  <a:pt x="0" y="7020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554730" y="4755431"/>
            <a:ext cx="3624105" cy="1989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pen Sans Bold"/>
              </a:rPr>
              <a:t>DOROŚLI-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pen Sans Bold"/>
              </a:rPr>
              <a:t>wsparcie społeczne, psychologiczne, warsztaty grupowe, hipoterapia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78433" y="6799163"/>
            <a:ext cx="3624105" cy="1234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SENIORZY-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wyprawa rowerowa, konkurs malarski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369796" y="6799163"/>
            <a:ext cx="3624105" cy="1653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DOROŚLI-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wsparcie prawne, psychologiczne, edukacyjne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369796" y="3474024"/>
            <a:ext cx="3624105" cy="1234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SENIORZY-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warsztaty niwelujące stan otępienny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15867" y="4755431"/>
            <a:ext cx="3624105" cy="1589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pen Sans Bold"/>
              </a:rPr>
              <a:t>DZIECI I MŁODZI-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pen Sans Bold"/>
              </a:rPr>
              <a:t>warsztaty radzenia sobie z konfliktem i przemocą w szkołach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78433" y="2650453"/>
            <a:ext cx="3624105" cy="2324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 Bold"/>
              </a:rPr>
              <a:t>DZIECI I MŁODZI-</a:t>
            </a: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 Bold"/>
              </a:rPr>
              <a:t>warsztaty </a:t>
            </a: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 Bold"/>
              </a:rPr>
              <a:t>odpowiadające na potrzebę kontaktu z porzyrodą, szacunku do siebie i otoczenia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10978" y="-210793"/>
            <a:ext cx="10138115" cy="8779655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4E1D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861785" y="6162407"/>
            <a:ext cx="5966980" cy="5167433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4462780" y="9143436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1"/>
                </a:lnTo>
                <a:lnTo>
                  <a:pt x="0" y="1180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81100" y="3590657"/>
            <a:ext cx="4867880" cy="257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99"/>
              </a:lnSpc>
              <a:spcBef>
                <a:spcPct val="0"/>
              </a:spcBef>
            </a:pPr>
            <a:r>
              <a:rPr lang="en-US" sz="8499" spc="-84">
                <a:solidFill>
                  <a:srgbClr val="000000"/>
                </a:solidFill>
                <a:latin typeface="Fira Sans Medium"/>
              </a:rPr>
              <a:t>Agenda spotkania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52940" y="890181"/>
            <a:ext cx="6109328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  <a:hlinkClick r:id="rId3" action="ppaction://hlinksldjump"/>
              </a:rPr>
              <a:t>Wstęp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66062" y="1583384"/>
            <a:ext cx="6109328" cy="107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  <a:hlinkClick r:id="rId4" action="ppaction://hlinksldjump"/>
              </a:rPr>
              <a:t>Historia</a:t>
            </a:r>
            <a:r>
              <a:rPr lang="en-US" sz="2799">
                <a:solidFill>
                  <a:srgbClr val="000000"/>
                </a:solidFill>
                <a:latin typeface="Fira Sans"/>
              </a:rPr>
              <a:t> Lokalnej Grupy Działania “Dla Miasta Torunia”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52940" y="2828905"/>
            <a:ext cx="7345754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Lokalna Strategia Rozwoju 2021-27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66062" y="3659483"/>
            <a:ext cx="6109328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Cele i przedsięwzięcia LSR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52940" y="4434091"/>
            <a:ext cx="6109328" cy="107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Procedura oceny i wyboru grantobiorców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52940" y="5801170"/>
            <a:ext cx="6109328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Kryteria wyboru grantobiorców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66062" y="6615151"/>
            <a:ext cx="6109328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Pomysły na projekty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66062" y="7306153"/>
            <a:ext cx="6109328" cy="107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Plan komunikacji ze społecznoscią lokalną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883193" y="2036475"/>
          <a:ext cx="16230600" cy="7525025"/>
        </p:xfrm>
        <a:graphic>
          <a:graphicData uri="http://schemas.openxmlformats.org/drawingml/2006/table">
            <a:tbl>
              <a:tblPr/>
              <a:tblGrid>
                <a:gridCol w="7312422"/>
                <a:gridCol w="8918178"/>
              </a:tblGrid>
              <a:tr h="9433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 Bold"/>
                        </a:rPr>
                        <a:t>Newsletter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Raz na kwartał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186432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 Bold"/>
                        </a:rPr>
                        <a:t>Spotkanie dla społeczości z obszaru LSR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DB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Raz w roku, przedstawienie harmonogramu naborów, </a:t>
                      </a:r>
                      <a:endParaRPr lang="en-US" sz="1100"/>
                    </a:p>
                    <a:p>
                      <a:pPr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zakresu działań i mozliwości, informacje o dotychczasowych realizacjach i planach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9437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 Bold"/>
                        </a:rPr>
                        <a:t>Śniadania/podwieczorki sieciujące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4 spotkania w ciągu roku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9433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 Bold"/>
                        </a:rPr>
                        <a:t>Spotkania informacyjne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DB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W zależności od ogłaszanych naborów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9433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 Bold"/>
                        </a:rPr>
                        <a:t>Szkolenia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W zależności od ogłaszanych naborów i z inicjatywy podmiotów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9433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 Bold"/>
                        </a:rPr>
                        <a:t>Otwarte spotkanie informacyjno-konsultacyjne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DB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Minimum raz w roku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  <a:tr h="9433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 Bold"/>
                        </a:rPr>
                        <a:t>Formularz inicjatyw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DM Sans"/>
                        </a:rPr>
                        <a:t>Pomysły na działania w ramach LSR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883193" y="428134"/>
            <a:ext cx="10864839" cy="1381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Plan komunikacji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3775993" y="-434151"/>
            <a:ext cx="1798578" cy="1557577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C6996C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5754128" y="-434151"/>
            <a:ext cx="3378391" cy="2925703"/>
            <a:chOff x="0" y="0"/>
            <a:chExt cx="3619627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151770" y="4201140"/>
            <a:ext cx="7027514" cy="6085860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C1BDB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859850" y="563974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345997" y="2120110"/>
            <a:ext cx="7611546" cy="6591255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0" t="-27087" r="0" b="-27087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61124" y="154459"/>
            <a:ext cx="6366480" cy="1965651"/>
          </a:xfrm>
          <a:custGeom>
            <a:avLst/>
            <a:gdLst/>
            <a:ahLst/>
            <a:cxnLst/>
            <a:rect r="r" b="b" t="t" l="l"/>
            <a:pathLst>
              <a:path h="1965651" w="6366480">
                <a:moveTo>
                  <a:pt x="0" y="0"/>
                </a:moveTo>
                <a:lnTo>
                  <a:pt x="6366479" y="0"/>
                </a:lnTo>
                <a:lnTo>
                  <a:pt x="6366479" y="1965651"/>
                </a:lnTo>
                <a:lnTo>
                  <a:pt x="0" y="196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83658" y="2591959"/>
            <a:ext cx="7024365" cy="6308369"/>
            <a:chOff x="0" y="0"/>
            <a:chExt cx="9365820" cy="841115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9365820" cy="31589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360"/>
                </a:lnSpc>
                <a:spcBef>
                  <a:spcPct val="0"/>
                </a:spcBef>
              </a:pPr>
              <a:r>
                <a:rPr lang="en-US" sz="7800" spc="-78">
                  <a:solidFill>
                    <a:srgbClr val="000000"/>
                  </a:solidFill>
                  <a:latin typeface="Fira Sans Medium"/>
                </a:rPr>
                <a:t>Dziękujemy za uwagę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3374973"/>
              <a:ext cx="8390587" cy="5036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82928" indent="-291464" lvl="1">
                <a:lnSpc>
                  <a:spcPts val="3779"/>
                </a:lnSpc>
                <a:buFont typeface="Arial"/>
                <a:buChar char="•"/>
              </a:pPr>
              <a:r>
                <a:rPr lang="en-US" sz="2699">
                  <a:solidFill>
                    <a:srgbClr val="000000"/>
                  </a:solidFill>
                  <a:latin typeface="Fira Sans"/>
                </a:rPr>
                <a:t>Szczegółowe informacje :</a:t>
              </a:r>
            </a:p>
            <a:p>
              <a:pPr>
                <a:lnSpc>
                  <a:spcPts val="3779"/>
                </a:lnSpc>
              </a:pPr>
              <a:r>
                <a:rPr lang="en-US" sz="2699">
                  <a:solidFill>
                    <a:srgbClr val="000000"/>
                  </a:solidFill>
                  <a:latin typeface="Fira Sans"/>
                </a:rPr>
                <a:t>www.dlatorunia.pl</a:t>
              </a:r>
            </a:p>
            <a:p>
              <a:pPr>
                <a:lnSpc>
                  <a:spcPts val="3779"/>
                </a:lnSpc>
              </a:pPr>
            </a:p>
            <a:p>
              <a:pPr>
                <a:lnSpc>
                  <a:spcPts val="3779"/>
                </a:lnSpc>
              </a:pPr>
              <a:r>
                <a:rPr lang="en-US" sz="2699">
                  <a:solidFill>
                    <a:srgbClr val="000000"/>
                  </a:solidFill>
                  <a:latin typeface="Fira Sans"/>
                </a:rPr>
                <a:t>Biuro LGD “Dla Miasta Torunia“</a:t>
              </a:r>
            </a:p>
            <a:p>
              <a:pPr>
                <a:lnSpc>
                  <a:spcPts val="3779"/>
                </a:lnSpc>
              </a:pPr>
              <a:r>
                <a:rPr lang="en-US" sz="2699">
                  <a:solidFill>
                    <a:srgbClr val="000000"/>
                  </a:solidFill>
                  <a:latin typeface="Fira Sans"/>
                </a:rPr>
                <a:t>ul. Grunwaldzka 38</a:t>
              </a:r>
            </a:p>
            <a:p>
              <a:pPr>
                <a:lnSpc>
                  <a:spcPts val="3779"/>
                </a:lnSpc>
              </a:pPr>
            </a:p>
            <a:p>
              <a:pPr>
                <a:lnSpc>
                  <a:spcPts val="3779"/>
                </a:lnSpc>
              </a:pPr>
              <a:r>
                <a:rPr lang="en-US" sz="2699">
                  <a:solidFill>
                    <a:srgbClr val="000000"/>
                  </a:solidFill>
                  <a:latin typeface="Fira Sans"/>
                </a:rPr>
                <a:t>tel. 794-687-100</a:t>
              </a:r>
            </a:p>
            <a:p>
              <a:pPr>
                <a:lnSpc>
                  <a:spcPts val="3779"/>
                </a:lnSpc>
              </a:pPr>
              <a:r>
                <a:rPr lang="en-US" sz="2699">
                  <a:solidFill>
                    <a:srgbClr val="000000"/>
                  </a:solidFill>
                  <a:latin typeface="Fira Sans"/>
                </a:rPr>
                <a:t>biuro@dlatorunia.pl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420713" y="9258300"/>
            <a:ext cx="11729631" cy="1092283"/>
          </a:xfrm>
          <a:custGeom>
            <a:avLst/>
            <a:gdLst/>
            <a:ahLst/>
            <a:cxnLst/>
            <a:rect r="r" b="b" t="t" l="l"/>
            <a:pathLst>
              <a:path h="1092283" w="11729631">
                <a:moveTo>
                  <a:pt x="0" y="0"/>
                </a:moveTo>
                <a:lnTo>
                  <a:pt x="11729630" y="0"/>
                </a:lnTo>
                <a:lnTo>
                  <a:pt x="11729630" y="1092283"/>
                </a:lnTo>
                <a:lnTo>
                  <a:pt x="0" y="1092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151770" y="4201140"/>
            <a:ext cx="7027514" cy="6085860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C1BDB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859850" y="563974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345997" y="2120110"/>
            <a:ext cx="7611546" cy="6591255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0" t="-27087" r="0" b="-27087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61124" y="154459"/>
            <a:ext cx="6366480" cy="1965651"/>
          </a:xfrm>
          <a:custGeom>
            <a:avLst/>
            <a:gdLst/>
            <a:ahLst/>
            <a:cxnLst/>
            <a:rect r="r" b="b" t="t" l="l"/>
            <a:pathLst>
              <a:path h="1965651" w="6366480">
                <a:moveTo>
                  <a:pt x="0" y="0"/>
                </a:moveTo>
                <a:lnTo>
                  <a:pt x="6366479" y="0"/>
                </a:lnTo>
                <a:lnTo>
                  <a:pt x="6366479" y="1965651"/>
                </a:lnTo>
                <a:lnTo>
                  <a:pt x="0" y="196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465593"/>
            <a:ext cx="7024365" cy="5355869"/>
            <a:chOff x="0" y="0"/>
            <a:chExt cx="9365820" cy="714115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9365820" cy="31589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360"/>
                </a:lnSpc>
                <a:spcBef>
                  <a:spcPct val="0"/>
                </a:spcBef>
              </a:pPr>
              <a:r>
                <a:rPr lang="en-US" sz="7800" spc="-78">
                  <a:solidFill>
                    <a:srgbClr val="000000"/>
                  </a:solidFill>
                  <a:latin typeface="Fira Sans Medium"/>
                </a:rPr>
                <a:t>Partnerstwo wielosektorowe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3374973"/>
              <a:ext cx="8390587" cy="3766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82928" indent="-291464" lvl="1">
                <a:lnSpc>
                  <a:spcPts val="3779"/>
                </a:lnSpc>
                <a:buFont typeface="Arial"/>
                <a:buChar char="•"/>
              </a:pPr>
              <a:r>
                <a:rPr lang="en-US" sz="2699">
                  <a:solidFill>
                    <a:srgbClr val="000000"/>
                  </a:solidFill>
                  <a:latin typeface="Fira Sans Light"/>
                </a:rPr>
                <a:t>64 członków z sektorów społecznego, publicznego i gospodarczego</a:t>
              </a:r>
            </a:p>
            <a:p>
              <a:pPr marL="582928" indent="-291464" lvl="1">
                <a:lnSpc>
                  <a:spcPts val="3779"/>
                </a:lnSpc>
                <a:buFont typeface="Arial"/>
                <a:buChar char="•"/>
              </a:pPr>
              <a:r>
                <a:rPr lang="en-US" sz="2699">
                  <a:solidFill>
                    <a:srgbClr val="000000"/>
                  </a:solidFill>
                  <a:latin typeface="Fira Sans Light"/>
                </a:rPr>
                <a:t>Powołane w celu realizacji Lokalnej Strategii Rozwoju, działań na rzecz ożywienia społeczno-gospodarczego mieszkańców Torunia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268572" y="8362981"/>
            <a:ext cx="17019428" cy="0"/>
          </a:xfrm>
          <a:prstGeom prst="line">
            <a:avLst/>
          </a:prstGeom>
          <a:ln cap="rnd" w="19050">
            <a:solidFill>
              <a:srgbClr val="02285B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4810083"/>
            <a:ext cx="2448251" cy="2819473"/>
            <a:chOff x="0" y="0"/>
            <a:chExt cx="3264335" cy="375929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3264335" cy="733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Fira Sans Medium"/>
                </a:rPr>
                <a:t>2016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47380"/>
              <a:ext cx="3264335" cy="2211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3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Fira Sans"/>
                </a:rPr>
                <a:t>Wpis Stowarzyszenia do KRS, podpisanie umowy ramowej (maj)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371484" y="4381235"/>
            <a:ext cx="3364925" cy="3248321"/>
            <a:chOff x="0" y="0"/>
            <a:chExt cx="4486566" cy="4331095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9525"/>
              <a:ext cx="4486566" cy="733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Fira Sans Medium"/>
                </a:rPr>
                <a:t>2018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547677"/>
              <a:ext cx="4486566" cy="27834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99"/>
                </a:lnSpc>
              </a:pPr>
              <a:r>
                <a:rPr lang="en-US" sz="1999">
                  <a:solidFill>
                    <a:srgbClr val="000000"/>
                  </a:solidFill>
                  <a:latin typeface="Fira Sans"/>
                </a:rPr>
                <a:t>Pierwszy nabór na granty w ramach środków UE, wybór 27 z 39 złożonych projektów na łączną kwotę </a:t>
              </a:r>
            </a:p>
            <a:p>
              <a:pPr marL="0" indent="0" lvl="0">
                <a:lnSpc>
                  <a:spcPts val="33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Fira Sans"/>
                </a:rPr>
                <a:t>ok. 1 mln PLN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726370" y="4381235"/>
            <a:ext cx="3364925" cy="3248321"/>
            <a:chOff x="0" y="0"/>
            <a:chExt cx="4486566" cy="4331095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4486566" cy="733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Fira Sans Medium"/>
                </a:rPr>
                <a:t>2023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547677"/>
              <a:ext cx="4486566" cy="27834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3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Fira Sans"/>
                </a:rPr>
                <a:t>Osiągnięcie wskaźników zaplanowanych w ramach LSR, przygotowanie nowej LSR, 12.12.2023 podpisanie z ZW umowy ramowej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947074" y="3952610"/>
            <a:ext cx="3364925" cy="3676946"/>
            <a:chOff x="0" y="0"/>
            <a:chExt cx="4486566" cy="4902594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9525"/>
              <a:ext cx="4486566" cy="733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Fira Sans Medium"/>
                </a:rPr>
                <a:t>2020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547677"/>
              <a:ext cx="4486566" cy="3354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3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Fira Sans"/>
                </a:rPr>
                <a:t>Wybuch pandemii SARS-COV-2, uzyskanie dofnansowania na prowadzenie Centrum Aktywności Lokalnej "Willa z pasją"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28700" y="1028700"/>
            <a:ext cx="5699080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199"/>
              </a:lnSpc>
              <a:spcBef>
                <a:spcPct val="0"/>
              </a:spcBef>
            </a:pPr>
            <a:r>
              <a:rPr lang="en-US" sz="8499" spc="-84">
                <a:solidFill>
                  <a:srgbClr val="000000"/>
                </a:solidFill>
                <a:latin typeface="Fira Sans Medium"/>
              </a:rPr>
              <a:t>Historia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031805" y="8198352"/>
            <a:ext cx="380203" cy="329258"/>
            <a:chOff x="0" y="0"/>
            <a:chExt cx="3619627" cy="313461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4371484" y="8198352"/>
            <a:ext cx="380203" cy="329258"/>
            <a:chOff x="0" y="0"/>
            <a:chExt cx="3619627" cy="313461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947074" y="8207877"/>
            <a:ext cx="380203" cy="329258"/>
            <a:chOff x="0" y="0"/>
            <a:chExt cx="3619627" cy="313461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1726370" y="8198352"/>
            <a:ext cx="380203" cy="329258"/>
            <a:chOff x="0" y="0"/>
            <a:chExt cx="3619627" cy="313461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6799111" y="2687862"/>
            <a:ext cx="2977778" cy="2578770"/>
            <a:chOff x="0" y="0"/>
            <a:chExt cx="3619627" cy="313461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C6996C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3660090" y="-135282"/>
            <a:ext cx="4201515" cy="3638531"/>
            <a:chOff x="0" y="0"/>
            <a:chExt cx="3619627" cy="313461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3243939" y="-956153"/>
            <a:ext cx="2481390" cy="2148895"/>
            <a:chOff x="0" y="0"/>
            <a:chExt cx="3619627" cy="313461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4E1DA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5760847" y="8198352"/>
            <a:ext cx="380203" cy="329258"/>
            <a:chOff x="0" y="0"/>
            <a:chExt cx="3619627" cy="3134614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5725328" y="4495096"/>
            <a:ext cx="2136276" cy="3248321"/>
            <a:chOff x="0" y="0"/>
            <a:chExt cx="2848369" cy="4331095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0" y="-9525"/>
              <a:ext cx="2848369" cy="733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Fira Sans Medium"/>
                </a:rPr>
                <a:t>TERAZ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1547677"/>
              <a:ext cx="2848369" cy="27834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3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Fira Sans"/>
                </a:rPr>
                <a:t>Opracowanie dokumentacji konkursowej, uruchomienie naborów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4462780" y="9143436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1"/>
                </a:lnTo>
                <a:lnTo>
                  <a:pt x="0" y="1180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56364" y="6201798"/>
            <a:ext cx="6131636" cy="4085202"/>
          </a:xfrm>
          <a:custGeom>
            <a:avLst/>
            <a:gdLst/>
            <a:ahLst/>
            <a:cxnLst/>
            <a:rect r="r" b="b" t="t" l="l"/>
            <a:pathLst>
              <a:path h="4085202" w="6131636">
                <a:moveTo>
                  <a:pt x="0" y="0"/>
                </a:moveTo>
                <a:lnTo>
                  <a:pt x="6131636" y="0"/>
                </a:lnTo>
                <a:lnTo>
                  <a:pt x="6131636" y="4085202"/>
                </a:lnTo>
                <a:lnTo>
                  <a:pt x="0" y="4085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4388" y="489048"/>
            <a:ext cx="12164120" cy="2752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Lokalna Strategia Rozwoju 2014-2020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692917"/>
            <a:ext cx="11798154" cy="4256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Kwota zrealizowanych grantów 4 453 141,98 zł z 4 530 760,21 zł w ramach </a:t>
            </a:r>
            <a:r>
              <a:rPr lang="en-US" sz="3000">
                <a:solidFill>
                  <a:srgbClr val="000000"/>
                </a:solidFill>
                <a:latin typeface="DM Sans Bold"/>
              </a:rPr>
              <a:t>89 grantów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z 77 zaplanowanych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Kwota zrealizowanych konkursów  1 196 508,66 - 5 projektów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M Sans"/>
              </a:rPr>
              <a:t>Wskaźniki zrealizowane na poziomie: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wskażnik produktu </a:t>
            </a:r>
            <a:r>
              <a:rPr lang="en-US" sz="3000">
                <a:solidFill>
                  <a:srgbClr val="000000"/>
                </a:solidFill>
                <a:latin typeface="DM Sans Bold"/>
              </a:rPr>
              <a:t>135%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wskaźnik rezultatu </a:t>
            </a:r>
            <a:r>
              <a:rPr lang="en-US" sz="3000">
                <a:solidFill>
                  <a:srgbClr val="000000"/>
                </a:solidFill>
                <a:latin typeface="DM Sans Bold"/>
              </a:rPr>
              <a:t>392% i 470%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(efektywność społeczna i zawodowa)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08294"/>
            <a:ext cx="16230600" cy="981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000" spc="-60">
                <a:solidFill>
                  <a:srgbClr val="000000"/>
                </a:solidFill>
                <a:latin typeface="Fira Sans Medium"/>
              </a:rPr>
              <a:t>Budżet LSR 2016-2023</a:t>
            </a:r>
          </a:p>
        </p:txBody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733350" y="1781050"/>
          <a:ext cx="16230600" cy="6768203"/>
        </p:xfrm>
        <a:graphic>
          <a:graphicData uri="http://schemas.openxmlformats.org/drawingml/2006/table">
            <a:tbl>
              <a:tblPr/>
              <a:tblGrid>
                <a:gridCol w="8173808"/>
                <a:gridCol w="4620598"/>
                <a:gridCol w="3436194"/>
              </a:tblGrid>
              <a:tr h="74295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Fira Sans Semi-Bold"/>
                        </a:rPr>
                        <a:t>Typy projektów 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 Semi-Bold"/>
                        </a:rPr>
                        <a:t>Tryb grantowy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 Semi-Bold"/>
                        </a:rPr>
                        <a:t>Tryb konkursowy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</a:tr>
              <a:tr h="149542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4F4F4"/>
                          </a:solidFill>
                          <a:latin typeface="Fira Sans Light"/>
                        </a:rPr>
                        <a:t>Wsparcie środowiskowe poprzez kluby młodzieżowe oraz innowacyjne działania z obszaru aktywnej integracji o charakterze środowiskowym 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4F4F4"/>
                          </a:solidFill>
                          <a:latin typeface="Fira Sans Light"/>
                        </a:rPr>
                        <a:t>703 455,25 - 15 grantów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4F4F4"/>
                          </a:solidFill>
                          <a:latin typeface="Fira Sans Light"/>
                        </a:rPr>
                        <a:t>-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</a:tr>
              <a:tr h="19050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"/>
                        </a:rPr>
                        <a:t>Wsparcie podnoszące kompetencje i/lub dające nowe umiejętności zawodowe i społeczne, w tym szkolenia, doradztwo, staże i wsparcie inicjatyw partnerskich promujących aktywizację społ. - zaw. 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"/>
                        </a:rPr>
                        <a:t>1 426 540,72 - 12 grantów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 Medium"/>
                        </a:rPr>
                        <a:t>631 010,09 - 2 projekty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</a:tr>
              <a:tr h="11049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4F4F4"/>
                          </a:solidFill>
                          <a:latin typeface="Fira Sans"/>
                        </a:rPr>
                        <a:t>Działania na rzecz wsparcia, animacji, rozwoju gospodarki społecznej i przedsiębiorczości społecznej 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4F4F4"/>
                          </a:solidFill>
                          <a:latin typeface="Fira Sans"/>
                        </a:rPr>
                        <a:t>99 587,40 - 2 granty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4F4F4"/>
                          </a:solidFill>
                          <a:latin typeface="Fira Sans Light"/>
                        </a:rPr>
                        <a:t>-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</a:tr>
              <a:tr h="73342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 Medium"/>
                        </a:rPr>
                        <a:t>Działania w zakresie organizowania społeczności lokalnej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 Medium"/>
                        </a:rPr>
                        <a:t>2 254 915,57  - 60 grantów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Fira Sans Medium"/>
                        </a:rPr>
                        <a:t>505 657,50 - 3 projekty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DD6"/>
                    </a:solidFill>
                  </a:tcPr>
                </a:tc>
              </a:tr>
              <a:tr h="78650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4F4F4"/>
                          </a:solidFill>
                          <a:latin typeface="Fira Sans"/>
                        </a:rPr>
                        <a:t>Kwota LSR: 5 667 427,80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4F4F4"/>
                          </a:solidFill>
                          <a:latin typeface="Fira Sans"/>
                        </a:rPr>
                        <a:t>SUMA:  4 530 760,21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4F4F4"/>
                          </a:solidFill>
                          <a:latin typeface="Fira Sans"/>
                        </a:rPr>
                        <a:t>SUMA: 1 136 667,59</a:t>
                      </a:r>
                      <a:endParaRPr lang="en-US" sz="1100"/>
                    </a:p>
                  </a:txBody>
                  <a:tcPr marL="120373" marR="120373" marT="120373" marB="120373" anchor="ctr">
                    <a:lnL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D7D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32D"/>
                    </a:solidFill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028700" y="9269656"/>
            <a:ext cx="5231327" cy="290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u="sng">
                <a:solidFill>
                  <a:srgbClr val="F4F4F4"/>
                </a:solidFill>
                <a:latin typeface="Fira Sans"/>
                <a:hlinkClick r:id="rId2" action="ppaction://hlinksldjump"/>
              </a:rPr>
              <a:t>Wróć do strony programu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62780" y="9143436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1"/>
                </a:lnTo>
                <a:lnTo>
                  <a:pt x="0" y="1180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11534673" y="7704208"/>
            <a:ext cx="4985461" cy="4317433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869AB7"/>
            </a:solidFill>
          </p:spPr>
        </p:sp>
      </p:grpSp>
      <p:grpSp>
        <p:nvGrpSpPr>
          <p:cNvPr name="Group 4" id="4"/>
          <p:cNvGrpSpPr/>
          <p:nvPr/>
        </p:nvGrpSpPr>
        <p:grpSpPr>
          <a:xfrm rot="5400000">
            <a:off x="16724119" y="4626898"/>
            <a:ext cx="1798578" cy="1557577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C6996C"/>
            </a:solidFill>
          </p:spPr>
        </p:sp>
      </p:grpSp>
      <p:grpSp>
        <p:nvGrpSpPr>
          <p:cNvPr name="Group 6" id="6"/>
          <p:cNvGrpSpPr/>
          <p:nvPr/>
        </p:nvGrpSpPr>
        <p:grpSpPr>
          <a:xfrm rot="5400000">
            <a:off x="15250150" y="6710877"/>
            <a:ext cx="3378391" cy="2925703"/>
            <a:chOff x="0" y="0"/>
            <a:chExt cx="3619627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468411" y="490253"/>
            <a:ext cx="10680238" cy="962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ira Sans Semi-Bold"/>
              </a:rPr>
              <a:t>Nowa perspektywa finansowania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88974" y="2145367"/>
            <a:ext cx="15661178" cy="357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ira Sans Medium"/>
              </a:rPr>
              <a:t> 12 grudnia 2023 r. Zarząd LGD podpisał Umowę o Warunkach i Sposobie Realizacji Strategii Rozwoju Lokalnego Kierowanego przez Społeczność z Zarządem Województwa Kujawsko-Pomorskiego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ira Sans Medium"/>
              </a:rPr>
              <a:t>Wartość umowy: 1 300 000 Euro dofinansowania</a:t>
            </a:r>
          </a:p>
          <a:p>
            <a:pPr algn="ctr">
              <a:lnSpc>
                <a:spcPts val="4759"/>
              </a:lnSpc>
            </a:pP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0" y="5405687"/>
            <a:ext cx="7957376" cy="6890729"/>
            <a:chOff x="0" y="0"/>
            <a:chExt cx="4282440" cy="3708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t="0" r="-773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576977" y="14097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2"/>
                </a:lnTo>
                <a:lnTo>
                  <a:pt x="0" y="118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10978" y="-210793"/>
            <a:ext cx="10138115" cy="8779655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4E1D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531102" y="6559719"/>
            <a:ext cx="5966980" cy="5167433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4462780" y="9143436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1"/>
                </a:lnTo>
                <a:lnTo>
                  <a:pt x="0" y="1180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77395" y="592982"/>
            <a:ext cx="4867880" cy="6410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spc="-70">
                <a:solidFill>
                  <a:srgbClr val="000000"/>
                </a:solidFill>
                <a:latin typeface="Fira Sans Medium"/>
              </a:rPr>
              <a:t>Główne założenia Lokalnej Strategii Rozwoju</a:t>
            </a:r>
          </a:p>
          <a:p>
            <a:pPr algn="l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Fira Sans Medium"/>
              </a:rPr>
              <a:t>2021-2027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194739" y="1998673"/>
            <a:ext cx="6109328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Grupy docelowe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94739" y="2830659"/>
            <a:ext cx="6109328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Cele strategiczne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94739" y="3662646"/>
            <a:ext cx="7345754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Przedsięwzięcia i typy projektów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94739" y="4470166"/>
            <a:ext cx="6109328" cy="107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Procedura oceny i wyboru grantobiorców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94739" y="5830004"/>
            <a:ext cx="6109328" cy="51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436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ira Sans"/>
              </a:rPr>
              <a:t>Kryteria wyboru grantobiorców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384591" cy="10287000"/>
          </a:xfrm>
          <a:custGeom>
            <a:avLst/>
            <a:gdLst/>
            <a:ahLst/>
            <a:cxnLst/>
            <a:rect r="r" b="b" t="t" l="l"/>
            <a:pathLst>
              <a:path h="10287000" w="6384591">
                <a:moveTo>
                  <a:pt x="0" y="0"/>
                </a:moveTo>
                <a:lnTo>
                  <a:pt x="6384591" y="0"/>
                </a:lnTo>
                <a:lnTo>
                  <a:pt x="63845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7" t="0" r="-370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42111" y="2509585"/>
            <a:ext cx="8588369" cy="523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Wszyscy mieszkańcy Torunia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822065" y="778336"/>
            <a:ext cx="8588369" cy="1257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960"/>
              </a:lnSpc>
              <a:spcBef>
                <a:spcPct val="0"/>
              </a:spcBef>
            </a:pPr>
            <a:r>
              <a:rPr lang="en-US" sz="8300">
                <a:solidFill>
                  <a:srgbClr val="000000"/>
                </a:solidFill>
                <a:latin typeface="DM Sans Bold"/>
              </a:rPr>
              <a:t>Grupy docelowe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42111" y="3716730"/>
            <a:ext cx="8746115" cy="3238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59597" indent="-329798" lvl="1">
              <a:lnSpc>
                <a:spcPts val="4277"/>
              </a:lnSpc>
              <a:buFont typeface="Arial"/>
              <a:buChar char="•"/>
            </a:pPr>
            <a:r>
              <a:rPr lang="en-US" sz="3055">
                <a:solidFill>
                  <a:srgbClr val="000000"/>
                </a:solidFill>
                <a:latin typeface="DM Sans"/>
              </a:rPr>
              <a:t>Osoby w niekorzystnej sytuacji:</a:t>
            </a:r>
          </a:p>
          <a:p>
            <a:pPr marL="1319193" indent="-439731" lvl="2">
              <a:lnSpc>
                <a:spcPts val="4277"/>
              </a:lnSpc>
              <a:buFont typeface="Arial"/>
              <a:buChar char="⚬"/>
            </a:pPr>
            <a:r>
              <a:rPr lang="en-US" sz="3055">
                <a:solidFill>
                  <a:srgbClr val="000000"/>
                </a:solidFill>
                <a:latin typeface="DM Sans"/>
              </a:rPr>
              <a:t>Osoby z niepełnosprawnościami i ich opiekunowie</a:t>
            </a:r>
          </a:p>
          <a:p>
            <a:pPr marL="1319193" indent="-439731" lvl="2">
              <a:lnSpc>
                <a:spcPts val="4277"/>
              </a:lnSpc>
              <a:buFont typeface="Arial"/>
              <a:buChar char="⚬"/>
            </a:pPr>
            <a:r>
              <a:rPr lang="en-US" sz="3055">
                <a:solidFill>
                  <a:srgbClr val="000000"/>
                </a:solidFill>
                <a:latin typeface="DM Sans"/>
              </a:rPr>
              <a:t>Kobiety</a:t>
            </a:r>
          </a:p>
          <a:p>
            <a:pPr marL="1319193" indent="-439731" lvl="2">
              <a:lnSpc>
                <a:spcPts val="4277"/>
              </a:lnSpc>
              <a:buFont typeface="Arial"/>
              <a:buChar char="⚬"/>
            </a:pPr>
            <a:r>
              <a:rPr lang="en-US" sz="3055">
                <a:solidFill>
                  <a:srgbClr val="000000"/>
                </a:solidFill>
                <a:latin typeface="DM Sans"/>
              </a:rPr>
              <a:t>Dzieci i młodzież</a:t>
            </a:r>
          </a:p>
          <a:p>
            <a:pPr algn="l" marL="1319193" indent="-439731" lvl="2">
              <a:lnSpc>
                <a:spcPts val="4277"/>
              </a:lnSpc>
              <a:buFont typeface="Arial"/>
              <a:buChar char="⚬"/>
            </a:pPr>
            <a:r>
              <a:rPr lang="en-US" sz="3055">
                <a:solidFill>
                  <a:srgbClr val="000000"/>
                </a:solidFill>
                <a:latin typeface="DM Sans"/>
              </a:rPr>
              <a:t>Seniorzy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462780" y="9143436"/>
            <a:ext cx="3825220" cy="1180912"/>
          </a:xfrm>
          <a:custGeom>
            <a:avLst/>
            <a:gdLst/>
            <a:ahLst/>
            <a:cxnLst/>
            <a:rect r="r" b="b" t="t" l="l"/>
            <a:pathLst>
              <a:path h="1180912" w="3825220">
                <a:moveTo>
                  <a:pt x="0" y="0"/>
                </a:moveTo>
                <a:lnTo>
                  <a:pt x="3825220" y="0"/>
                </a:lnTo>
                <a:lnTo>
                  <a:pt x="3825220" y="1180911"/>
                </a:lnTo>
                <a:lnTo>
                  <a:pt x="0" y="1180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DAF3nYTwYf0</dc:identifier>
  <dcterms:modified xsi:type="dcterms:W3CDTF">2011-08-01T06:04:30Z</dcterms:modified>
  <cp:revision>1</cp:revision>
  <dc:title>26.03.2024 Lokalna Strategia Rozwoju</dc:title>
</cp:coreProperties>
</file>